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735763" cy="986631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03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v-SE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4D4ACA-9983-4FD7-89E0-A713CA03EA17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6993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4E06E-4238-4799-94EB-95DBCA4C0D31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1AD92-C170-440C-94A3-372CAA865261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39005-8E19-4212-B31E-79FC0A257A67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E36B1-E20B-4AF9-80AD-1E2984F4DBCD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6F646-88F9-408F-B08B-61B7297D2E9A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E3E3B-3369-4E75-AE2C-E10F548B4131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FCEFD-51D2-4512-A19E-D76B3279CE3A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D329F-D995-47FF-8ED7-F119C6F832CC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981A7-11C5-41D1-9DC3-A0EEE5DFAEEF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CE099-17C8-401D-80BF-38F3222FFD71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84F60-D5C4-4A1A-9299-6D9FB9D03831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DAD334-EEF0-4C7A-A908-5782F1893A4A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ergahs.jimdo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bergahemochskola@gmail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0" y="1828800"/>
            <a:ext cx="4038600" cy="1143000"/>
          </a:xfrm>
        </p:spPr>
        <p:txBody>
          <a:bodyPr/>
          <a:lstStyle/>
          <a:p>
            <a:r>
              <a:rPr lang="sv-SE" sz="3200">
                <a:solidFill>
                  <a:schemeClr val="accent2"/>
                </a:solidFill>
              </a:rPr>
              <a:t>Berga </a:t>
            </a:r>
            <a:br>
              <a:rPr lang="sv-SE" sz="3200">
                <a:solidFill>
                  <a:schemeClr val="accent2"/>
                </a:solidFill>
              </a:rPr>
            </a:br>
            <a:r>
              <a:rPr lang="sv-SE" sz="3200">
                <a:solidFill>
                  <a:schemeClr val="accent2"/>
                </a:solidFill>
              </a:rPr>
              <a:t>hem- och skola</a:t>
            </a:r>
          </a:p>
        </p:txBody>
      </p:sp>
      <p:pic>
        <p:nvPicPr>
          <p:cNvPr id="5125" name="Picture 5" descr="Bergadagen med bandero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19200"/>
            <a:ext cx="4244975" cy="5181600"/>
          </a:xfrm>
          <a:prstGeom prst="rect">
            <a:avLst/>
          </a:prstGeom>
          <a:noFill/>
        </p:spPr>
      </p:pic>
      <p:pic>
        <p:nvPicPr>
          <p:cNvPr id="5127" name="Picture 7" descr="glada_barn_ff_we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505200"/>
            <a:ext cx="4176713" cy="2600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 smtClean="0">
                <a:solidFill>
                  <a:schemeClr val="accent2"/>
                </a:solidFill>
              </a:rPr>
              <a:t>Därför </a:t>
            </a:r>
            <a:r>
              <a:rPr lang="sv-SE" sz="4000" dirty="0">
                <a:solidFill>
                  <a:schemeClr val="accent2"/>
                </a:solidFill>
              </a:rPr>
              <a:t>en hem- och </a:t>
            </a:r>
            <a:r>
              <a:rPr lang="sv-SE" sz="4000" dirty="0" smtClean="0">
                <a:solidFill>
                  <a:schemeClr val="accent2"/>
                </a:solidFill>
              </a:rPr>
              <a:t>skolaförening!</a:t>
            </a:r>
            <a:endParaRPr lang="sv-SE" sz="4000" dirty="0">
              <a:solidFill>
                <a:schemeClr val="accent2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r>
              <a:rPr lang="sv-SE" sz="2000" dirty="0">
                <a:solidFill>
                  <a:schemeClr val="accent2"/>
                </a:solidFill>
              </a:rPr>
              <a:t>En ideell och fristående förening som </a:t>
            </a:r>
            <a:r>
              <a:rPr lang="sv-SE" sz="2000" dirty="0" smtClean="0">
                <a:solidFill>
                  <a:schemeClr val="accent2"/>
                </a:solidFill>
              </a:rPr>
              <a:t>aktivt arbetar </a:t>
            </a:r>
            <a:r>
              <a:rPr lang="sv-SE" sz="2000" dirty="0">
                <a:solidFill>
                  <a:schemeClr val="accent2"/>
                </a:solidFill>
              </a:rPr>
              <a:t>för </a:t>
            </a:r>
            <a:r>
              <a:rPr lang="sv-SE" sz="2000" dirty="0" smtClean="0">
                <a:solidFill>
                  <a:schemeClr val="accent2"/>
                </a:solidFill>
              </a:rPr>
              <a:t>samarbetet mellan </a:t>
            </a:r>
            <a:r>
              <a:rPr lang="sv-SE" sz="2000" dirty="0" smtClean="0">
                <a:solidFill>
                  <a:schemeClr val="accent2"/>
                </a:solidFill>
              </a:rPr>
              <a:t>föräldrar-skola-samhälle. </a:t>
            </a:r>
            <a:endParaRPr lang="sv-SE" sz="2000" dirty="0">
              <a:solidFill>
                <a:schemeClr val="accent2"/>
              </a:solidFill>
            </a:endParaRPr>
          </a:p>
          <a:p>
            <a:endParaRPr lang="sv-SE" sz="2000" dirty="0" smtClean="0">
              <a:solidFill>
                <a:schemeClr val="accent2"/>
              </a:solidFill>
            </a:endParaRPr>
          </a:p>
          <a:p>
            <a:r>
              <a:rPr lang="sv-SE" sz="2000" dirty="0" smtClean="0">
                <a:solidFill>
                  <a:schemeClr val="accent2"/>
                </a:solidFill>
              </a:rPr>
              <a:t>För en bra dialog med </a:t>
            </a:r>
            <a:r>
              <a:rPr lang="sv-SE" sz="2000" dirty="0" smtClean="0">
                <a:solidFill>
                  <a:schemeClr val="accent2"/>
                </a:solidFill>
              </a:rPr>
              <a:t>skolledningen och samhället </a:t>
            </a:r>
            <a:r>
              <a:rPr lang="sv-SE" sz="2000" dirty="0" smtClean="0">
                <a:solidFill>
                  <a:schemeClr val="accent2"/>
                </a:solidFill>
              </a:rPr>
              <a:t>om föräldrars synpunkter och önskemål. </a:t>
            </a:r>
          </a:p>
          <a:p>
            <a:endParaRPr lang="sv-SE" sz="2000" dirty="0" smtClean="0">
              <a:solidFill>
                <a:schemeClr val="accent2"/>
              </a:solidFill>
            </a:endParaRPr>
          </a:p>
          <a:p>
            <a:r>
              <a:rPr lang="sv-SE" sz="2000" dirty="0" smtClean="0">
                <a:solidFill>
                  <a:schemeClr val="accent2"/>
                </a:solidFill>
              </a:rPr>
              <a:t>Är </a:t>
            </a:r>
            <a:r>
              <a:rPr lang="sv-SE" sz="2000" dirty="0">
                <a:solidFill>
                  <a:schemeClr val="accent2"/>
                </a:solidFill>
              </a:rPr>
              <a:t>till för alla elever och föräldrar på Bergaskolan. </a:t>
            </a:r>
          </a:p>
          <a:p>
            <a:endParaRPr lang="sv-SE" sz="2000" dirty="0">
              <a:solidFill>
                <a:schemeClr val="accent2"/>
              </a:solidFill>
            </a:endParaRPr>
          </a:p>
          <a:p>
            <a:r>
              <a:rPr lang="sv-SE" sz="2000" dirty="0" smtClean="0">
                <a:solidFill>
                  <a:schemeClr val="accent2"/>
                </a:solidFill>
              </a:rPr>
              <a:t>Anordnar aktiviteter som inspirerar och intresserar föräldrar.</a:t>
            </a:r>
          </a:p>
          <a:p>
            <a:endParaRPr lang="sv-SE" sz="2000" dirty="0" smtClean="0">
              <a:solidFill>
                <a:schemeClr val="accent2"/>
              </a:solidFill>
            </a:endParaRPr>
          </a:p>
          <a:p>
            <a:r>
              <a:rPr lang="sv-SE" sz="2000" dirty="0" smtClean="0">
                <a:solidFill>
                  <a:schemeClr val="accent2"/>
                </a:solidFill>
              </a:rPr>
              <a:t>Bidrar med det lilla extra för eleverna </a:t>
            </a:r>
            <a:r>
              <a:rPr lang="sv-SE" sz="2000" dirty="0">
                <a:solidFill>
                  <a:schemeClr val="accent2"/>
                </a:solidFill>
              </a:rPr>
              <a:t>o</a:t>
            </a:r>
            <a:r>
              <a:rPr lang="sv-SE" sz="2000" dirty="0" smtClean="0">
                <a:solidFill>
                  <a:schemeClr val="accent2"/>
                </a:solidFill>
              </a:rPr>
              <a:t>ch lärarna!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solidFill>
                  <a:schemeClr val="accent2"/>
                </a:solidFill>
              </a:rPr>
              <a:t>Exempel på vad vi gör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v-SE" sz="1600" b="1" dirty="0" smtClean="0">
                <a:solidFill>
                  <a:schemeClr val="accent2"/>
                </a:solidFill>
              </a:rPr>
              <a:t>Bergadagen</a:t>
            </a:r>
            <a:endParaRPr lang="sv-SE" sz="1600" b="1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v-SE" sz="1600" dirty="0">
                <a:solidFill>
                  <a:schemeClr val="accent2"/>
                </a:solidFill>
              </a:rPr>
              <a:t>	</a:t>
            </a:r>
            <a:r>
              <a:rPr lang="sv-SE" sz="1600" dirty="0" smtClean="0">
                <a:solidFill>
                  <a:schemeClr val="accent2"/>
                </a:solidFill>
              </a:rPr>
              <a:t>På en lördag i mitten av maj. Alla </a:t>
            </a:r>
            <a:r>
              <a:rPr lang="sv-SE" sz="1600" dirty="0">
                <a:solidFill>
                  <a:schemeClr val="accent2"/>
                </a:solidFill>
              </a:rPr>
              <a:t>klasser är med och ansvarar för en station som t ex loppis, fika, basket etc. Alla pengar som kommer in går till föreningen för att sedan delas ut.</a:t>
            </a:r>
          </a:p>
          <a:p>
            <a:pPr>
              <a:lnSpc>
                <a:spcPct val="90000"/>
              </a:lnSpc>
              <a:buFontTx/>
              <a:buNone/>
            </a:pPr>
            <a:endParaRPr lang="sv-SE" sz="16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sv-SE" sz="1600" b="1" dirty="0">
                <a:solidFill>
                  <a:schemeClr val="accent2"/>
                </a:solidFill>
              </a:rPr>
              <a:t>Delar ut uppskattade klass- och resebidrag </a:t>
            </a:r>
            <a:r>
              <a:rPr lang="sv-SE" sz="1600" dirty="0" smtClean="0">
                <a:solidFill>
                  <a:schemeClr val="accent2"/>
                </a:solidFill>
              </a:rPr>
              <a:t/>
            </a:r>
            <a:br>
              <a:rPr lang="sv-SE" sz="1600" dirty="0" smtClean="0">
                <a:solidFill>
                  <a:schemeClr val="accent2"/>
                </a:solidFill>
              </a:rPr>
            </a:br>
            <a:r>
              <a:rPr lang="sv-SE" sz="1600" dirty="0" smtClean="0">
                <a:solidFill>
                  <a:schemeClr val="accent2"/>
                </a:solidFill>
              </a:rPr>
              <a:t>För </a:t>
            </a:r>
            <a:r>
              <a:rPr lang="sv-SE" sz="1600" dirty="0">
                <a:solidFill>
                  <a:schemeClr val="accent2"/>
                </a:solidFill>
              </a:rPr>
              <a:t>roliga resor och aktiviteter som förgyller skoldagarna.</a:t>
            </a:r>
          </a:p>
          <a:p>
            <a:pPr>
              <a:lnSpc>
                <a:spcPct val="90000"/>
              </a:lnSpc>
            </a:pPr>
            <a:endParaRPr lang="sv-SE" sz="16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sv-SE" sz="1600" b="1" dirty="0">
                <a:solidFill>
                  <a:schemeClr val="accent2"/>
                </a:solidFill>
              </a:rPr>
              <a:t>Rosor till avgångsklasserna vid skolavslutning på </a:t>
            </a:r>
            <a:r>
              <a:rPr lang="sv-SE" sz="1600" b="1" dirty="0" smtClean="0">
                <a:solidFill>
                  <a:schemeClr val="accent2"/>
                </a:solidFill>
              </a:rPr>
              <a:t>våren</a:t>
            </a:r>
            <a:r>
              <a:rPr lang="sv-SE" sz="1600" dirty="0" smtClean="0">
                <a:solidFill>
                  <a:schemeClr val="accent2"/>
                </a:solidFill>
              </a:rPr>
              <a:t> </a:t>
            </a:r>
            <a:endParaRPr lang="sv-SE" sz="16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sv-SE" sz="16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sv-SE" sz="1600" b="1" dirty="0">
                <a:solidFill>
                  <a:schemeClr val="accent2"/>
                </a:solidFill>
              </a:rPr>
              <a:t>Föreläsning</a:t>
            </a:r>
            <a:r>
              <a:rPr lang="sv-SE" sz="1600" dirty="0">
                <a:solidFill>
                  <a:schemeClr val="accent2"/>
                </a:solidFill>
              </a:rPr>
              <a:t> </a:t>
            </a:r>
            <a:r>
              <a:rPr lang="sv-SE" sz="1600" dirty="0" smtClean="0">
                <a:solidFill>
                  <a:schemeClr val="accent2"/>
                </a:solidFill>
              </a:rPr>
              <a:t/>
            </a:r>
            <a:br>
              <a:rPr lang="sv-SE" sz="1600" dirty="0" smtClean="0">
                <a:solidFill>
                  <a:schemeClr val="accent2"/>
                </a:solidFill>
              </a:rPr>
            </a:br>
            <a:r>
              <a:rPr lang="sv-SE" sz="1600" dirty="0" smtClean="0">
                <a:solidFill>
                  <a:schemeClr val="accent2"/>
                </a:solidFill>
              </a:rPr>
              <a:t>I höst om ”Barn </a:t>
            </a:r>
            <a:r>
              <a:rPr lang="sv-SE" sz="1600" dirty="0">
                <a:solidFill>
                  <a:schemeClr val="accent2"/>
                </a:solidFill>
              </a:rPr>
              <a:t>och </a:t>
            </a:r>
            <a:r>
              <a:rPr lang="sv-SE" sz="1600" dirty="0" smtClean="0">
                <a:solidFill>
                  <a:schemeClr val="accent2"/>
                </a:solidFill>
              </a:rPr>
              <a:t>internet”, i skolans matsal </a:t>
            </a:r>
            <a:r>
              <a:rPr lang="sv-SE" sz="1600" dirty="0">
                <a:solidFill>
                  <a:schemeClr val="accent2"/>
                </a:solidFill>
              </a:rPr>
              <a:t>onsdag 15 </a:t>
            </a:r>
            <a:r>
              <a:rPr lang="sv-SE" sz="1600" dirty="0" smtClean="0">
                <a:solidFill>
                  <a:schemeClr val="accent2"/>
                </a:solidFill>
              </a:rPr>
              <a:t>oktober </a:t>
            </a:r>
            <a:r>
              <a:rPr lang="sv-SE" sz="1600" dirty="0" smtClean="0">
                <a:solidFill>
                  <a:schemeClr val="accent2"/>
                </a:solidFill>
              </a:rPr>
              <a:t>18:30</a:t>
            </a:r>
            <a:br>
              <a:rPr lang="sv-SE" sz="1600" dirty="0" smtClean="0">
                <a:solidFill>
                  <a:schemeClr val="accent2"/>
                </a:solidFill>
              </a:rPr>
            </a:br>
            <a:endParaRPr lang="sv-SE" sz="16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sv-SE" sz="1600" b="1" dirty="0" smtClean="0">
                <a:solidFill>
                  <a:schemeClr val="accent2"/>
                </a:solidFill>
              </a:rPr>
              <a:t>Miljö- Hälso- och samhällsfrågor</a:t>
            </a:r>
            <a:r>
              <a:rPr lang="sv-SE" sz="1600" dirty="0" smtClean="0">
                <a:solidFill>
                  <a:schemeClr val="accent2"/>
                </a:solidFill>
              </a:rPr>
              <a:t>  </a:t>
            </a:r>
            <a:br>
              <a:rPr lang="sv-SE" sz="1600" dirty="0" smtClean="0">
                <a:solidFill>
                  <a:schemeClr val="accent2"/>
                </a:solidFill>
              </a:rPr>
            </a:br>
            <a:r>
              <a:rPr lang="sv-SE" sz="1600" dirty="0" smtClean="0">
                <a:solidFill>
                  <a:schemeClr val="accent2"/>
                </a:solidFill>
              </a:rPr>
              <a:t>Bevakar och driver aktuella frågor </a:t>
            </a:r>
            <a:r>
              <a:rPr lang="sv-SE" sz="1600" dirty="0">
                <a:solidFill>
                  <a:schemeClr val="accent2"/>
                </a:solidFill>
              </a:rPr>
              <a:t>internt i skolan och externt </a:t>
            </a:r>
            <a:r>
              <a:rPr lang="sv-SE" sz="1600" dirty="0" smtClean="0">
                <a:solidFill>
                  <a:schemeClr val="accent2"/>
                </a:solidFill>
              </a:rPr>
              <a:t>i samhället</a:t>
            </a:r>
            <a:r>
              <a:rPr lang="sv-SE" sz="1600" smtClean="0">
                <a:solidFill>
                  <a:schemeClr val="accent2"/>
                </a:solidFill>
              </a:rPr>
              <a:t/>
            </a:r>
            <a:br>
              <a:rPr lang="sv-SE" sz="1600" smtClean="0">
                <a:solidFill>
                  <a:schemeClr val="accent2"/>
                </a:solidFill>
              </a:rPr>
            </a:br>
            <a:r>
              <a:rPr lang="sv-SE" sz="1600" smtClean="0">
                <a:solidFill>
                  <a:schemeClr val="accent2"/>
                </a:solidFill>
              </a:rPr>
              <a:t>Exempel </a:t>
            </a:r>
            <a:r>
              <a:rPr lang="sv-SE" sz="1600" dirty="0" smtClean="0">
                <a:solidFill>
                  <a:schemeClr val="accent2"/>
                </a:solidFill>
              </a:rPr>
              <a:t>- </a:t>
            </a:r>
            <a:r>
              <a:rPr lang="sv-SE" sz="1600" smtClean="0">
                <a:solidFill>
                  <a:schemeClr val="accent2"/>
                </a:solidFill>
              </a:rPr>
              <a:t>i tre omgångar </a:t>
            </a:r>
            <a:r>
              <a:rPr lang="sv-SE" sz="1600" dirty="0" smtClean="0">
                <a:solidFill>
                  <a:schemeClr val="accent2"/>
                </a:solidFill>
              </a:rPr>
              <a:t>motverkat bygget av en genomfartsled </a:t>
            </a:r>
            <a:r>
              <a:rPr lang="sv-SE" sz="1600" smtClean="0">
                <a:solidFill>
                  <a:schemeClr val="accent2"/>
                </a:solidFill>
              </a:rPr>
              <a:t>utanför skolan (70- 90-talet och 2014)</a:t>
            </a:r>
            <a:endParaRPr lang="sv-SE" sz="16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sv-SE" sz="16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sv-SE" sz="1600" b="1" dirty="0">
                <a:solidFill>
                  <a:schemeClr val="accent2"/>
                </a:solidFill>
              </a:rPr>
              <a:t>Gör gärna </a:t>
            </a:r>
            <a:r>
              <a:rPr lang="sv-SE" sz="1600" b="1" dirty="0" smtClean="0">
                <a:solidFill>
                  <a:schemeClr val="accent2"/>
                </a:solidFill>
              </a:rPr>
              <a:t>mer</a:t>
            </a:r>
            <a:r>
              <a:rPr lang="sv-SE" sz="1600" dirty="0" smtClean="0">
                <a:solidFill>
                  <a:schemeClr val="accent2"/>
                </a:solidFill>
              </a:rPr>
              <a:t/>
            </a:r>
            <a:br>
              <a:rPr lang="sv-SE" sz="1600" dirty="0" smtClean="0">
                <a:solidFill>
                  <a:schemeClr val="accent2"/>
                </a:solidFill>
              </a:rPr>
            </a:br>
            <a:r>
              <a:rPr lang="sv-SE" sz="1600" dirty="0">
                <a:solidFill>
                  <a:schemeClr val="accent2"/>
                </a:solidFill>
              </a:rPr>
              <a:t>K</a:t>
            </a:r>
            <a:r>
              <a:rPr lang="sv-SE" sz="1600" dirty="0" smtClean="0">
                <a:solidFill>
                  <a:schemeClr val="accent2"/>
                </a:solidFill>
              </a:rPr>
              <a:t>om </a:t>
            </a:r>
            <a:r>
              <a:rPr lang="sv-SE" sz="1600" dirty="0">
                <a:solidFill>
                  <a:schemeClr val="accent2"/>
                </a:solidFill>
              </a:rPr>
              <a:t>med idéer och förslag, både föräldrar och lärare!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accent2"/>
                </a:solidFill>
              </a:rPr>
              <a:t>Vilka är vi?</a:t>
            </a:r>
            <a:endParaRPr lang="sv-SE" dirty="0">
              <a:solidFill>
                <a:schemeClr val="accent2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v-SE" sz="2000" b="1" dirty="0">
                <a:solidFill>
                  <a:schemeClr val="accent2"/>
                </a:solidFill>
              </a:rPr>
              <a:t>Ordförande				Suppleanter</a:t>
            </a:r>
            <a:endParaRPr lang="sv-SE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v-SE" sz="2000" dirty="0">
                <a:solidFill>
                  <a:schemeClr val="accent2"/>
                </a:solidFill>
              </a:rPr>
              <a:t>Lena Svensson				Kajsa Lindroth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v-SE" sz="2000" b="1" dirty="0" smtClean="0">
                <a:solidFill>
                  <a:schemeClr val="accent2"/>
                </a:solidFill>
              </a:rPr>
              <a:t>0703-72 59 49</a:t>
            </a:r>
            <a:r>
              <a:rPr lang="sv-SE" sz="2000" b="1" dirty="0">
                <a:solidFill>
                  <a:schemeClr val="accent2"/>
                </a:solidFill>
              </a:rPr>
              <a:t>		</a:t>
            </a:r>
            <a:r>
              <a:rPr lang="sv-SE" sz="2000" b="1" dirty="0" smtClean="0">
                <a:solidFill>
                  <a:schemeClr val="accent2"/>
                </a:solidFill>
              </a:rPr>
              <a:t>		</a:t>
            </a:r>
            <a:r>
              <a:rPr lang="sv-SE" sz="2000" dirty="0" smtClean="0">
                <a:solidFill>
                  <a:schemeClr val="accent2"/>
                </a:solidFill>
              </a:rPr>
              <a:t>Michal </a:t>
            </a:r>
            <a:r>
              <a:rPr lang="sv-SE" sz="2000" dirty="0" err="1">
                <a:solidFill>
                  <a:schemeClr val="accent2"/>
                </a:solidFill>
              </a:rPr>
              <a:t>Gorny</a:t>
            </a:r>
            <a:endParaRPr lang="sv-SE" sz="2000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sv-SE" sz="2000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v-SE" sz="2000" b="1" dirty="0">
                <a:solidFill>
                  <a:schemeClr val="accent2"/>
                </a:solidFill>
              </a:rPr>
              <a:t>Ordinarie ledamöter		 	Revisor</a:t>
            </a:r>
            <a:endParaRPr lang="sv-SE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v-SE" sz="2000" dirty="0">
                <a:solidFill>
                  <a:schemeClr val="accent2"/>
                </a:solidFill>
              </a:rPr>
              <a:t>Maria </a:t>
            </a:r>
            <a:r>
              <a:rPr lang="sv-SE" sz="2000" dirty="0" err="1">
                <a:solidFill>
                  <a:schemeClr val="accent2"/>
                </a:solidFill>
              </a:rPr>
              <a:t>Waldevik</a:t>
            </a:r>
            <a:r>
              <a:rPr lang="sv-SE" sz="2000" dirty="0">
                <a:solidFill>
                  <a:schemeClr val="accent2"/>
                </a:solidFill>
              </a:rPr>
              <a:t>				Maria Nyberg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v-SE" sz="2000" dirty="0">
                <a:solidFill>
                  <a:schemeClr val="accent2"/>
                </a:solidFill>
              </a:rPr>
              <a:t>Madelaine Lagestrand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v-SE" sz="2000" dirty="0">
                <a:solidFill>
                  <a:schemeClr val="accent2"/>
                </a:solidFill>
              </a:rPr>
              <a:t>Anna Attefall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v-SE" sz="2000" dirty="0">
                <a:solidFill>
                  <a:schemeClr val="accent2"/>
                </a:solidFill>
              </a:rPr>
              <a:t>Eric </a:t>
            </a:r>
            <a:r>
              <a:rPr lang="sv-SE" sz="2000" dirty="0" err="1">
                <a:solidFill>
                  <a:schemeClr val="accent2"/>
                </a:solidFill>
              </a:rPr>
              <a:t>Stenfelt</a:t>
            </a:r>
            <a:r>
              <a:rPr lang="sv-SE" sz="2000" dirty="0">
                <a:solidFill>
                  <a:schemeClr val="accent2"/>
                </a:solidFill>
              </a:rPr>
              <a:t>				</a:t>
            </a:r>
            <a:r>
              <a:rPr lang="sv-SE" sz="2000" b="1" dirty="0">
                <a:solidFill>
                  <a:schemeClr val="accent2"/>
                </a:solidFill>
              </a:rPr>
              <a:t>Revisorssuppleant</a:t>
            </a:r>
            <a:endParaRPr lang="sv-SE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v-SE" sz="2000" dirty="0">
                <a:solidFill>
                  <a:schemeClr val="accent2"/>
                </a:solidFill>
              </a:rPr>
              <a:t>Johanna Westerlund			Maria Berglund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v-SE" sz="2000" dirty="0">
                <a:solidFill>
                  <a:schemeClr val="accent2"/>
                </a:solidFill>
              </a:rPr>
              <a:t>Johan </a:t>
            </a:r>
            <a:r>
              <a:rPr lang="sv-SE" sz="2000" dirty="0" smtClean="0">
                <a:solidFill>
                  <a:schemeClr val="accent2"/>
                </a:solidFill>
              </a:rPr>
              <a:t>Ulin</a:t>
            </a:r>
            <a:endParaRPr lang="sv-SE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sv-SE" sz="2000" b="1" dirty="0">
              <a:solidFill>
                <a:schemeClr val="accent2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sv-SE" sz="2000" b="1" dirty="0" smtClean="0">
                <a:solidFill>
                  <a:schemeClr val="accent2"/>
                </a:solidFill>
                <a:hlinkClick r:id="rId2"/>
              </a:rPr>
              <a:t>http</a:t>
            </a:r>
            <a:r>
              <a:rPr lang="sv-SE" sz="2000" b="1" dirty="0">
                <a:solidFill>
                  <a:schemeClr val="accent2"/>
                </a:solidFill>
                <a:hlinkClick r:id="rId2"/>
              </a:rPr>
              <a:t>://bergahs.jimdo.com</a:t>
            </a:r>
            <a:r>
              <a:rPr lang="sv-SE" sz="2000" b="1" dirty="0" smtClean="0">
                <a:solidFill>
                  <a:schemeClr val="accent2"/>
                </a:solidFill>
                <a:hlinkClick r:id="rId2"/>
              </a:rPr>
              <a:t>/</a:t>
            </a:r>
            <a:endParaRPr lang="sv-SE" sz="2000" b="1" dirty="0" smtClean="0">
              <a:solidFill>
                <a:schemeClr val="accent2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sv-SE" sz="2000" b="1" dirty="0">
              <a:solidFill>
                <a:schemeClr val="accent2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sv-SE" sz="2000" b="1" dirty="0" err="1" smtClean="0">
                <a:solidFill>
                  <a:schemeClr val="accent2"/>
                </a:solidFill>
              </a:rPr>
              <a:t>bergahemochskola@gmail.com</a:t>
            </a:r>
            <a:endParaRPr lang="sv-SE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accent2"/>
                </a:solidFill>
              </a:rPr>
              <a:t>Välj klassombud</a:t>
            </a:r>
            <a:endParaRPr lang="sv-SE" dirty="0">
              <a:solidFill>
                <a:schemeClr val="accent2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v-SE" sz="2000" b="1" dirty="0" smtClean="0">
                <a:solidFill>
                  <a:srgbClr val="000099"/>
                </a:solidFill>
              </a:rPr>
              <a:t>Vad gör klassombuden?</a:t>
            </a:r>
          </a:p>
          <a:p>
            <a:pPr>
              <a:lnSpc>
                <a:spcPct val="90000"/>
              </a:lnSpc>
              <a:buNone/>
            </a:pPr>
            <a:r>
              <a:rPr lang="sv-SE" sz="2000" dirty="0" smtClean="0">
                <a:solidFill>
                  <a:srgbClr val="000099"/>
                </a:solidFill>
              </a:rPr>
              <a:t>	Varje klass ska på höstens föräldramöte välja två föräldrarepresentanter till att vara klassens ombud i föreningen. Klassombuden träffas, tillsammans med styrelsen, både på höstterminen och på vårterminen för att diskutera läget i skolan. Någon eller några från skolledningen samt en eller flera lärarrepresentant(er) kan delta i dessa möten. </a:t>
            </a:r>
          </a:p>
          <a:p>
            <a:pPr>
              <a:lnSpc>
                <a:spcPct val="90000"/>
              </a:lnSpc>
              <a:buNone/>
            </a:pPr>
            <a:r>
              <a:rPr lang="sv-SE" sz="2000" dirty="0" smtClean="0">
                <a:solidFill>
                  <a:srgbClr val="000099"/>
                </a:solidFill>
              </a:rPr>
              <a:t>	</a:t>
            </a:r>
          </a:p>
          <a:p>
            <a:pPr>
              <a:lnSpc>
                <a:spcPct val="90000"/>
              </a:lnSpc>
              <a:buNone/>
            </a:pPr>
            <a:r>
              <a:rPr lang="sv-SE" sz="2000" dirty="0">
                <a:solidFill>
                  <a:srgbClr val="000099"/>
                </a:solidFill>
              </a:rPr>
              <a:t>	</a:t>
            </a:r>
            <a:r>
              <a:rPr lang="sv-SE" sz="2000" dirty="0" smtClean="0">
                <a:solidFill>
                  <a:srgbClr val="000099"/>
                </a:solidFill>
              </a:rPr>
              <a:t>Klassombuden ersätter inte klassföräldrarna som har en annan funktion som t.ex. att organisera olika aktiviteter i den enskilda klassen, men kan självklart vara samma personer.</a:t>
            </a:r>
          </a:p>
          <a:p>
            <a:pPr>
              <a:lnSpc>
                <a:spcPct val="90000"/>
              </a:lnSpc>
              <a:buNone/>
            </a:pPr>
            <a:r>
              <a:rPr lang="sv-SE" sz="2000" b="1" dirty="0" smtClean="0">
                <a:solidFill>
                  <a:srgbClr val="000099"/>
                </a:solidFill>
              </a:rPr>
              <a:t>	Bestäm på ert föräldramöte hur ni vill göra!</a:t>
            </a:r>
            <a:endParaRPr lang="sv-SE" sz="2000" b="1" dirty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</a:pPr>
            <a:endParaRPr lang="sv-SE" sz="2000" b="1" dirty="0" smtClean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</a:pPr>
            <a:r>
              <a:rPr lang="sv-SE" sz="2000" b="1" dirty="0" smtClean="0">
                <a:solidFill>
                  <a:srgbClr val="000099"/>
                </a:solidFill>
              </a:rPr>
              <a:t>Maila styrelsen</a:t>
            </a:r>
          </a:p>
          <a:p>
            <a:pPr>
              <a:lnSpc>
                <a:spcPct val="90000"/>
              </a:lnSpc>
              <a:buNone/>
            </a:pPr>
            <a:r>
              <a:rPr lang="sv-SE" sz="2000" dirty="0" smtClean="0">
                <a:solidFill>
                  <a:srgbClr val="000099"/>
                </a:solidFill>
              </a:rPr>
              <a:t>	De som har blivit ombud </a:t>
            </a:r>
            <a:r>
              <a:rPr lang="sv-SE" sz="2000" dirty="0" err="1" smtClean="0">
                <a:solidFill>
                  <a:srgbClr val="000099"/>
                </a:solidFill>
              </a:rPr>
              <a:t>mailar</a:t>
            </a:r>
            <a:r>
              <a:rPr lang="sv-SE" sz="2000" dirty="0" smtClean="0">
                <a:solidFill>
                  <a:srgbClr val="000099"/>
                </a:solidFill>
              </a:rPr>
              <a:t> sina kontaktuppgifter till oss i styrelsen på </a:t>
            </a:r>
            <a:r>
              <a:rPr lang="sv-SE" sz="2000" b="1" dirty="0" err="1" smtClean="0">
                <a:solidFill>
                  <a:srgbClr val="000099"/>
                </a:solidFill>
                <a:hlinkClick r:id="rId2"/>
              </a:rPr>
              <a:t>bergahemochskola@gmail.com</a:t>
            </a:r>
            <a:endParaRPr lang="sv-SE" sz="2000" b="1" dirty="0" smtClean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</a:pPr>
            <a:endParaRPr lang="sv-SE" sz="20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sv-SE" dirty="0">
                <a:solidFill>
                  <a:schemeClr val="accent2"/>
                </a:solidFill>
              </a:rPr>
              <a:t>Bli </a:t>
            </a:r>
            <a:r>
              <a:rPr lang="sv-SE" dirty="0" smtClean="0">
                <a:solidFill>
                  <a:schemeClr val="accent2"/>
                </a:solidFill>
              </a:rPr>
              <a:t>medlem!</a:t>
            </a:r>
            <a:endParaRPr lang="sv-SE" dirty="0">
              <a:solidFill>
                <a:schemeClr val="accent2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v-SE" sz="2400" dirty="0">
                <a:solidFill>
                  <a:schemeClr val="accent2"/>
                </a:solidFill>
              </a:rPr>
              <a:t>Avgiften är 100 kr per familj och år.</a:t>
            </a:r>
          </a:p>
          <a:p>
            <a:pPr>
              <a:lnSpc>
                <a:spcPct val="90000"/>
              </a:lnSpc>
            </a:pPr>
            <a:endParaRPr lang="sv-SE" sz="24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sv-SE" sz="2400" dirty="0">
                <a:solidFill>
                  <a:schemeClr val="accent2"/>
                </a:solidFill>
              </a:rPr>
              <a:t>Sätt in på </a:t>
            </a:r>
            <a:r>
              <a:rPr lang="sv-SE" sz="2400" dirty="0" smtClean="0">
                <a:solidFill>
                  <a:schemeClr val="accent2"/>
                </a:solidFill>
              </a:rPr>
              <a:t>Plusgirokonto </a:t>
            </a:r>
            <a:r>
              <a:rPr lang="sv-SE" sz="2400" dirty="0">
                <a:solidFill>
                  <a:schemeClr val="accent2"/>
                </a:solidFill>
              </a:rPr>
              <a:t>497 </a:t>
            </a:r>
            <a:r>
              <a:rPr lang="sv-SE" sz="2400" dirty="0" smtClean="0">
                <a:solidFill>
                  <a:schemeClr val="accent2"/>
                </a:solidFill>
              </a:rPr>
              <a:t>468-9</a:t>
            </a:r>
          </a:p>
          <a:p>
            <a:pPr>
              <a:lnSpc>
                <a:spcPct val="90000"/>
              </a:lnSpc>
              <a:buNone/>
            </a:pPr>
            <a:r>
              <a:rPr lang="sv-SE" sz="2400" dirty="0" smtClean="0">
                <a:solidFill>
                  <a:schemeClr val="accent2"/>
                </a:solidFill>
              </a:rPr>
              <a:t>	(Berga Hem- och skolaförening)</a:t>
            </a:r>
            <a:endParaRPr lang="sv-SE" sz="24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v-SE" sz="2400" dirty="0">
                <a:solidFill>
                  <a:schemeClr val="accent2"/>
                </a:solidFill>
              </a:rPr>
              <a:t>	Ange läsår samt elevens namn och </a:t>
            </a:r>
            <a:r>
              <a:rPr lang="sv-SE" sz="2400" dirty="0" smtClean="0">
                <a:solidFill>
                  <a:schemeClr val="accent2"/>
                </a:solidFill>
              </a:rPr>
              <a:t>klass.</a:t>
            </a:r>
            <a:endParaRPr lang="sv-SE" sz="24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sv-SE" sz="24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sv-SE" sz="2400" dirty="0">
                <a:solidFill>
                  <a:schemeClr val="accent2"/>
                </a:solidFill>
              </a:rPr>
              <a:t>Vänligen sätt in </a:t>
            </a:r>
            <a:r>
              <a:rPr lang="sv-SE" sz="2400" dirty="0" smtClean="0">
                <a:solidFill>
                  <a:schemeClr val="accent2"/>
                </a:solidFill>
              </a:rPr>
              <a:t>snarast så att vi </a:t>
            </a:r>
            <a:r>
              <a:rPr lang="sv-SE" sz="2400" dirty="0">
                <a:solidFill>
                  <a:schemeClr val="accent2"/>
                </a:solidFill>
              </a:rPr>
              <a:t>styrelsen </a:t>
            </a:r>
            <a:r>
              <a:rPr lang="sv-SE" sz="2400" dirty="0" smtClean="0">
                <a:solidFill>
                  <a:schemeClr val="accent2"/>
                </a:solidFill>
              </a:rPr>
              <a:t>kan planera vad för aktiviteter vi kan genomföra under detta läsår.</a:t>
            </a:r>
            <a:r>
              <a:rPr lang="sv-SE" dirty="0" smtClean="0"/>
              <a:t> </a:t>
            </a:r>
            <a:endParaRPr lang="sv-SE" sz="24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v-SE" sz="2400" dirty="0">
                <a:solidFill>
                  <a:schemeClr val="accent2"/>
                </a:solidFill>
              </a:rPr>
              <a:t>				     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sv-SE" sz="3600" dirty="0">
                <a:solidFill>
                  <a:schemeClr val="accent2"/>
                </a:solidFill>
                <a:latin typeface="Monotype Corsiva" pitchFamily="66" charset="0"/>
              </a:rPr>
              <a:t>Tack!!	</a:t>
            </a:r>
          </a:p>
        </p:txBody>
      </p:sp>
      <p:pic>
        <p:nvPicPr>
          <p:cNvPr id="9220" name="Picture 4" descr="animated-cartoon-bouquet-o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953000"/>
            <a:ext cx="1981200" cy="14589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</TotalTime>
  <Words>97</Words>
  <Application>Microsoft Office PowerPoint</Application>
  <PresentationFormat>Bildspel på skärmen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Monotype Corsiva</vt:lpstr>
      <vt:lpstr>Standardformgivning</vt:lpstr>
      <vt:lpstr>Berga  hem- och skola</vt:lpstr>
      <vt:lpstr>Därför en hem- och skolaförening!</vt:lpstr>
      <vt:lpstr>Exempel på vad vi gör</vt:lpstr>
      <vt:lpstr>Vilka är vi?</vt:lpstr>
      <vt:lpstr>Välj klassombud</vt:lpstr>
      <vt:lpstr>Bli medlem!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Erikson Attefall</dc:creator>
  <cp:lastModifiedBy>Johan Ulin</cp:lastModifiedBy>
  <cp:revision>17</cp:revision>
  <cp:lastPrinted>1601-01-01T00:00:00Z</cp:lastPrinted>
  <dcterms:created xsi:type="dcterms:W3CDTF">2014-09-08T09:11:52Z</dcterms:created>
  <dcterms:modified xsi:type="dcterms:W3CDTF">2014-10-14T14:19:14Z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